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7"/>
  </p:notesMasterIdLst>
  <p:sldIdLst>
    <p:sldId id="256" r:id="rId3"/>
    <p:sldId id="274" r:id="rId4"/>
    <p:sldId id="278" r:id="rId5"/>
    <p:sldId id="279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32" userDrawn="1">
          <p15:clr>
            <a:srgbClr val="A4A3A4"/>
          </p15:clr>
        </p15:guide>
        <p15:guide id="2" pos="386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9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860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558" y="114"/>
      </p:cViewPr>
      <p:guideLst>
        <p:guide orient="horz" pos="2232"/>
        <p:guide pos="386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4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ADBD5-FF6F-4F1F-AF78-B518D2CD17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C2A10-E97F-46DF-9873-696D05EB38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ADBD5-FF6F-4F1F-AF78-B518D2CD17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C2A10-E97F-46DF-9873-696D05EB38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tags" Target="../tags/tag3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9"/>
            <a:ext cx="12192000" cy="685746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8861" y="804040"/>
            <a:ext cx="1414275" cy="1414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864" y="2601136"/>
            <a:ext cx="12186271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3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中国共产党四川轻化工大学</a:t>
            </a:r>
            <a:endParaRPr lang="zh-CN" altLang="en-US" sz="53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64" y="3526909"/>
            <a:ext cx="12189136" cy="906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en-US" sz="53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××</a:t>
            </a:r>
            <a:r>
              <a:rPr lang="zh-CN" altLang="en-US" sz="53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学院党员大会</a:t>
            </a:r>
            <a:endParaRPr lang="zh-CN" altLang="en-US" sz="53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49199" y="4969182"/>
            <a:ext cx="2693597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2025</a:t>
            </a:r>
            <a:r>
              <a:rPr lang="zh-CN" altLang="en-US" sz="24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4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4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17</a:t>
            </a:r>
            <a:r>
              <a:rPr lang="zh-CN" altLang="en-US" sz="24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3195" y="263525"/>
            <a:ext cx="11938000" cy="1116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4000"/>
              </a:lnSpc>
            </a:pPr>
            <a:r>
              <a:rPr lang="zh-CN" altLang="en-US" sz="2400" b="1" dirty="0"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中共四川轻化工大学</a:t>
            </a:r>
            <a:r>
              <a:rPr lang="zh-CN" altLang="en-US" sz="2400" b="1" dirty="0">
                <a:latin typeface="Arial" panose="020B0604020202020204" pitchFamily="34" charset="0"/>
                <a:ea typeface="方正小标宋简体" panose="03000509000000000000" pitchFamily="65" charset="-122"/>
              </a:rPr>
              <a:t>××</a:t>
            </a:r>
            <a:r>
              <a:rPr lang="zh-CN" altLang="en-US" sz="2400" b="1" dirty="0"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学院委员会委员候选人预备人选简介</a:t>
            </a:r>
            <a:endParaRPr lang="zh-CN" altLang="en-US" sz="2400" b="1" dirty="0">
              <a:latin typeface="方正小标宋简体" panose="03000509000000000000" pitchFamily="65" charset="-122"/>
              <a:ea typeface="方正小标宋简体" panose="03000509000000000000" pitchFamily="65" charset="-122"/>
            </a:endParaRPr>
          </a:p>
          <a:p>
            <a:pPr algn="ctr">
              <a:lnSpc>
                <a:spcPts val="4000"/>
              </a:lnSpc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（共  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名，按姓氏笔画为序）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62560" y="1380490"/>
          <a:ext cx="11670030" cy="514477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340995"/>
                <a:gridCol w="1049020"/>
                <a:gridCol w="398780"/>
                <a:gridCol w="399415"/>
                <a:gridCol w="1238885"/>
                <a:gridCol w="1024890"/>
                <a:gridCol w="843280"/>
                <a:gridCol w="1197610"/>
                <a:gridCol w="1073150"/>
                <a:gridCol w="1315085"/>
                <a:gridCol w="2788920"/>
              </a:tblGrid>
              <a:tr h="9550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序号</a:t>
                      </a:r>
                      <a:endParaRPr lang="zh-CN" altLang="en-US" sz="1600" b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姓名</a:t>
                      </a:r>
                      <a:endParaRPr lang="zh-CN" altLang="en-US" sz="1600" b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性别</a:t>
                      </a:r>
                      <a:endParaRPr lang="zh-CN" altLang="en-US" sz="1600" b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民族</a:t>
                      </a:r>
                      <a:endParaRPr lang="zh-CN" altLang="en-US" sz="1600" b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/>
                      <a:r>
                        <a:rPr lang="zh-CN" altLang="en-US" sz="1600" b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现任职务</a:t>
                      </a:r>
                      <a:endParaRPr lang="en-US" altLang="zh-CN" sz="1600" b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algn="l"/>
                      <a:r>
                        <a:rPr lang="zh-CN" altLang="en-US" sz="1200" b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（现工作岗位）</a:t>
                      </a:r>
                      <a:endParaRPr lang="zh-CN" altLang="en-US" sz="1200" b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/>
                      <a:r>
                        <a:rPr lang="zh-CN" altLang="en-US" sz="1600" b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出生</a:t>
                      </a:r>
                      <a:endParaRPr lang="en-US" altLang="zh-CN" sz="1600" b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algn="ctr"/>
                      <a:r>
                        <a:rPr lang="zh-CN" altLang="en-US" sz="1600" b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年月</a:t>
                      </a:r>
                      <a:endParaRPr lang="zh-CN" altLang="en-US" sz="1600" b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入党</a:t>
                      </a:r>
                      <a:endParaRPr lang="en-US" altLang="zh-CN" sz="1600" b="0" kern="12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  <a:p>
                      <a:pPr algn="ctr"/>
                      <a:r>
                        <a:rPr lang="zh-CN" altLang="en-US" sz="1600" b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时间</a:t>
                      </a:r>
                      <a:endParaRPr lang="zh-CN" altLang="en-US" sz="1600" b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kern="12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参加工作时间</a:t>
                      </a:r>
                      <a:endParaRPr lang="zh-CN" altLang="en-US" sz="1600" b="0" kern="12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600" b="0" kern="12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学历</a:t>
                      </a:r>
                      <a:br>
                        <a:rPr lang="zh-CN" altLang="en-US" sz="1600" b="0" kern="12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</a:br>
                      <a:r>
                        <a:rPr lang="zh-CN" altLang="en-US" sz="1600" b="0" kern="12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学位</a:t>
                      </a:r>
                      <a:endParaRPr lang="zh-CN" altLang="en-US" sz="1600" b="0" kern="12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kern="12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职称</a:t>
                      </a:r>
                      <a:endParaRPr lang="zh-CN" altLang="en-US" sz="1600" b="0" kern="12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工作实绩</a:t>
                      </a:r>
                      <a:endParaRPr lang="zh-CN" altLang="en-US" sz="1600" b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18973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tx1"/>
                          </a:solidFill>
                          <a:latin typeface="仿宋_GB2312" panose="02010609030101010101" pitchFamily="49" charset="-122"/>
                          <a:ea typeface="仿宋_GB2312" panose="02010609030101010101" pitchFamily="49" charset="-122"/>
                        </a:rPr>
                        <a:t>1</a:t>
                      </a:r>
                      <a:endParaRPr lang="zh-CN" altLang="en-US" sz="1400" dirty="0">
                        <a:solidFill>
                          <a:schemeClr val="tx1"/>
                        </a:solidFill>
                        <a:latin typeface="仿宋_GB2312" panose="02010609030101010101" pitchFamily="49" charset="-122"/>
                        <a:ea typeface="仿宋_GB2312" panose="02010609030101010101" pitchFamily="49" charset="-122"/>
                      </a:endParaRPr>
                    </a:p>
                  </a:txBody>
                  <a:tcPr marL="72000" marT="972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>
                          <a:solidFill>
                            <a:schemeClr val="tx1"/>
                          </a:solidFill>
                          <a:latin typeface="仿宋_GB2312" panose="02010609030101010101" pitchFamily="49" charset="-122"/>
                          <a:ea typeface="仿宋_GB2312" panose="02010609030101010101" pitchFamily="49" charset="-122"/>
                        </a:rPr>
                        <a:t>某某</a:t>
                      </a:r>
                      <a:endParaRPr lang="zh-CN" altLang="en-US" sz="1400" dirty="0">
                        <a:solidFill>
                          <a:schemeClr val="tx1"/>
                        </a:solidFill>
                        <a:latin typeface="仿宋_GB2312" panose="02010609030101010101" pitchFamily="49" charset="-122"/>
                        <a:ea typeface="仿宋_GB2312" panose="02010609030101010101" pitchFamily="49" charset="-122"/>
                      </a:endParaRPr>
                    </a:p>
                  </a:txBody>
                  <a:tcPr marL="72000" marT="972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>
                          <a:solidFill>
                            <a:schemeClr val="tx1"/>
                          </a:solidFill>
                          <a:latin typeface="仿宋_GB2312" panose="02010609030101010101" pitchFamily="49" charset="-122"/>
                          <a:ea typeface="仿宋_GB2312" panose="02010609030101010101" pitchFamily="49" charset="-122"/>
                        </a:rPr>
                        <a:t>男</a:t>
                      </a:r>
                      <a:endParaRPr lang="zh-CN" altLang="en-US" sz="1400" dirty="0">
                        <a:solidFill>
                          <a:schemeClr val="tx1"/>
                        </a:solidFill>
                        <a:latin typeface="仿宋_GB2312" panose="02010609030101010101" pitchFamily="49" charset="-122"/>
                        <a:ea typeface="仿宋_GB2312" panose="02010609030101010101" pitchFamily="49" charset="-122"/>
                      </a:endParaRPr>
                    </a:p>
                  </a:txBody>
                  <a:tcPr marL="72000" marT="972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>
                          <a:solidFill>
                            <a:schemeClr val="tx1"/>
                          </a:solidFill>
                          <a:latin typeface="仿宋_GB2312" panose="02010609030101010101" pitchFamily="49" charset="-122"/>
                          <a:ea typeface="仿宋_GB2312" panose="02010609030101010101" pitchFamily="49" charset="-122"/>
                        </a:rPr>
                        <a:t>汉族</a:t>
                      </a:r>
                      <a:endParaRPr lang="zh-CN" altLang="en-US" sz="1400" dirty="0">
                        <a:solidFill>
                          <a:schemeClr val="tx1"/>
                        </a:solidFill>
                        <a:latin typeface="仿宋_GB2312" panose="02010609030101010101" pitchFamily="49" charset="-122"/>
                        <a:ea typeface="仿宋_GB2312" panose="02010609030101010101" pitchFamily="49" charset="-122"/>
                      </a:endParaRPr>
                    </a:p>
                  </a:txBody>
                  <a:tcPr marL="72000" marT="972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/>
                      <a:r>
                        <a:rPr lang="zh-CN" altLang="en-US" sz="1400" kern="1200" dirty="0">
                          <a:solidFill>
                            <a:schemeClr val="tx1"/>
                          </a:solidFill>
                          <a:effectLst/>
                          <a:latin typeface="仿宋_GB2312" panose="02010609030101010101" pitchFamily="49" charset="-122"/>
                          <a:ea typeface="仿宋_GB2312" panose="02010609030101010101" pitchFamily="49" charset="-122"/>
                          <a:cs typeface="+mn-cs"/>
                        </a:rPr>
                        <a:t>某某</a:t>
                      </a:r>
                      <a:r>
                        <a:rPr lang="zh-CN" altLang="zh-CN" sz="1400" kern="1200" dirty="0">
                          <a:solidFill>
                            <a:schemeClr val="tx1"/>
                          </a:solidFill>
                          <a:effectLst/>
                          <a:latin typeface="仿宋_GB2312" panose="02010609030101010101" pitchFamily="49" charset="-122"/>
                          <a:ea typeface="仿宋_GB2312" panose="02010609030101010101" pitchFamily="49" charset="-122"/>
                          <a:cs typeface="+mn-cs"/>
                        </a:rPr>
                        <a:t>学院党委书记</a:t>
                      </a:r>
                      <a:endParaRPr lang="zh-CN" altLang="en-US" sz="1400" dirty="0">
                        <a:solidFill>
                          <a:schemeClr val="tx1"/>
                        </a:solidFill>
                        <a:latin typeface="仿宋_GB2312" panose="02010609030101010101" pitchFamily="49" charset="-122"/>
                        <a:ea typeface="仿宋_GB2312" panose="02010609030101010101" pitchFamily="49" charset="-122"/>
                      </a:endParaRPr>
                    </a:p>
                  </a:txBody>
                  <a:tcPr marL="72000" marT="972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1400" dirty="0">
                          <a:solidFill>
                            <a:schemeClr val="tx1"/>
                          </a:solidFill>
                          <a:latin typeface="仿宋_GB2312" panose="02010609030101010101" pitchFamily="49" charset="-122"/>
                          <a:ea typeface="仿宋_GB2312" panose="02010609030101010101" pitchFamily="49" charset="-122"/>
                        </a:rPr>
                        <a:t>1978.10</a:t>
                      </a:r>
                      <a:endParaRPr lang="zh-CN" altLang="en-US" sz="1400" dirty="0">
                        <a:solidFill>
                          <a:schemeClr val="tx1"/>
                        </a:solidFill>
                        <a:latin typeface="仿宋_GB2312" panose="02010609030101010101" pitchFamily="49" charset="-122"/>
                        <a:ea typeface="仿宋_GB2312" panose="02010609030101010101" pitchFamily="49" charset="-122"/>
                      </a:endParaRPr>
                    </a:p>
                  </a:txBody>
                  <a:tcPr marL="72000" marT="972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tx1"/>
                          </a:solidFill>
                          <a:latin typeface="仿宋_GB2312" panose="02010609030101010101" pitchFamily="49" charset="-122"/>
                          <a:ea typeface="仿宋_GB2312" panose="02010609030101010101" pitchFamily="49" charset="-122"/>
                        </a:rPr>
                        <a:t>2001.11</a:t>
                      </a:r>
                      <a:endParaRPr lang="zh-CN" altLang="en-US" sz="1400" dirty="0">
                        <a:solidFill>
                          <a:schemeClr val="tx1"/>
                        </a:solidFill>
                        <a:latin typeface="仿宋_GB2312" panose="02010609030101010101" pitchFamily="49" charset="-122"/>
                        <a:ea typeface="仿宋_GB2312" panose="02010609030101010101" pitchFamily="49" charset="-122"/>
                      </a:endParaRPr>
                    </a:p>
                  </a:txBody>
                  <a:tcPr marL="72000" marT="972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tx1"/>
                          </a:solidFill>
                          <a:latin typeface="仿宋_GB2312" panose="02010609030101010101" pitchFamily="49" charset="-122"/>
                          <a:ea typeface="仿宋_GB2312" panose="02010609030101010101" pitchFamily="49" charset="-122"/>
                        </a:rPr>
                        <a:t>2004.0</a:t>
                      </a:r>
                      <a:r>
                        <a:rPr lang="en-US" altLang="zh-CN" sz="1400" dirty="0">
                          <a:solidFill>
                            <a:schemeClr val="tx1"/>
                          </a:solidFill>
                          <a:latin typeface="仿宋_GB2312" panose="02010609030101010101" pitchFamily="49" charset="-122"/>
                          <a:ea typeface="仿宋_GB2312" panose="02010609030101010101" pitchFamily="49" charset="-122"/>
                        </a:rPr>
                        <a:t>7</a:t>
                      </a:r>
                      <a:endParaRPr lang="zh-CN" altLang="en-US" sz="1400" dirty="0">
                        <a:solidFill>
                          <a:schemeClr val="tx1"/>
                        </a:solidFill>
                        <a:latin typeface="仿宋_GB2312" panose="02010609030101010101" pitchFamily="49" charset="-122"/>
                        <a:ea typeface="仿宋_GB2312" panose="02010609030101010101" pitchFamily="49" charset="-122"/>
                      </a:endParaRPr>
                    </a:p>
                    <a:p>
                      <a:pPr algn="ctr"/>
                      <a:endParaRPr lang="zh-CN" altLang="en-US" sz="1400" dirty="0">
                        <a:solidFill>
                          <a:schemeClr val="tx1"/>
                        </a:solidFill>
                        <a:latin typeface="仿宋_GB2312" panose="02010609030101010101" pitchFamily="49" charset="-122"/>
                        <a:ea typeface="仿宋_GB2312" panose="02010609030101010101" pitchFamily="49" charset="-122"/>
                      </a:endParaRPr>
                    </a:p>
                  </a:txBody>
                  <a:tcPr marL="72000" marT="972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/>
                      <a:r>
                        <a:rPr lang="zh-CN" altLang="en-US" sz="1400" dirty="0">
                          <a:solidFill>
                            <a:schemeClr val="tx1"/>
                          </a:solidFill>
                          <a:latin typeface="仿宋_GB2312" panose="02010609030101010101" pitchFamily="49" charset="-122"/>
                          <a:ea typeface="仿宋_GB2312" panose="02010609030101010101" pitchFamily="49" charset="-122"/>
                        </a:rPr>
                        <a:t>研究生</a:t>
                      </a:r>
                      <a:endParaRPr lang="en-US" altLang="zh-CN" sz="1400" dirty="0">
                        <a:solidFill>
                          <a:schemeClr val="tx1"/>
                        </a:solidFill>
                        <a:latin typeface="仿宋_GB2312" panose="02010609030101010101" pitchFamily="49" charset="-122"/>
                        <a:ea typeface="仿宋_GB2312" panose="02010609030101010101" pitchFamily="49" charset="-122"/>
                      </a:endParaRPr>
                    </a:p>
                    <a:p>
                      <a:pPr algn="ctr"/>
                      <a:r>
                        <a:rPr lang="zh-CN" altLang="en-US" sz="1400" dirty="0">
                          <a:solidFill>
                            <a:schemeClr val="tx1"/>
                          </a:solidFill>
                          <a:latin typeface="仿宋_GB2312" panose="02010609030101010101" pitchFamily="49" charset="-122"/>
                          <a:ea typeface="仿宋_GB2312" panose="02010609030101010101" pitchFamily="49" charset="-122"/>
                        </a:rPr>
                        <a:t>硕士</a:t>
                      </a:r>
                      <a:endParaRPr lang="zh-CN" altLang="en-US" sz="1400" dirty="0">
                        <a:solidFill>
                          <a:schemeClr val="tx1"/>
                        </a:solidFill>
                        <a:latin typeface="仿宋_GB2312" panose="02010609030101010101" pitchFamily="49" charset="-122"/>
                        <a:ea typeface="仿宋_GB2312" panose="02010609030101010101" pitchFamily="49" charset="-122"/>
                      </a:endParaRPr>
                    </a:p>
                  </a:txBody>
                  <a:tcPr marL="72000" marT="972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>
                          <a:solidFill>
                            <a:schemeClr val="tx1"/>
                          </a:solidFill>
                          <a:latin typeface="仿宋_GB2312" panose="02010609030101010101" pitchFamily="49" charset="-122"/>
                          <a:ea typeface="仿宋_GB2312" panose="02010609030101010101" pitchFamily="49" charset="-122"/>
                        </a:rPr>
                        <a:t>副教授</a:t>
                      </a:r>
                      <a:endParaRPr lang="zh-CN" altLang="en-US" sz="1400" dirty="0">
                        <a:solidFill>
                          <a:schemeClr val="tx1"/>
                        </a:solidFill>
                        <a:latin typeface="仿宋_GB2312" panose="02010609030101010101" pitchFamily="49" charset="-122"/>
                        <a:ea typeface="仿宋_GB2312" panose="02010609030101010101" pitchFamily="49" charset="-122"/>
                      </a:endParaRPr>
                    </a:p>
                  </a:txBody>
                  <a:tcPr marL="72000" marT="972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altLang="en-US" sz="1400" dirty="0">
                          <a:solidFill>
                            <a:schemeClr val="tx1"/>
                          </a:solidFill>
                          <a:latin typeface="仿宋_GB2312" panose="02010609030101010101" pitchFamily="49" charset="-122"/>
                          <a:ea typeface="仿宋_GB2312" panose="02010609030101010101" pitchFamily="49" charset="-122"/>
                        </a:rPr>
                        <a:t>认真履行学院党委书记职责，团结带领班子，充分发挥党建引领作用，深入实施“一融双高”，以高质量党建推动学院内涵式高质量发展。丰富党组织活动形式，开展“江姐故里红色教育基地参观学习活动”、党纪党史知识竞答活动等，提升党员教育效果。以党建为引领，助力乡村振兴，逐步形成“筑梦美丽乡村”党建品牌。</a:t>
                      </a:r>
                      <a:r>
                        <a:rPr lang="en-US" altLang="zh-CN" sz="1400" dirty="0">
                          <a:solidFill>
                            <a:schemeClr val="tx1"/>
                          </a:solidFill>
                          <a:latin typeface="仿宋_GB2312" panose="02010609030101010101" pitchFamily="49" charset="-122"/>
                          <a:ea typeface="仿宋_GB2312" panose="02010609030101010101" pitchFamily="49" charset="-122"/>
                        </a:rPr>
                        <a:t>2021</a:t>
                      </a:r>
                      <a:r>
                        <a:rPr lang="zh-CN" altLang="en-US" sz="1400" dirty="0">
                          <a:solidFill>
                            <a:schemeClr val="tx1"/>
                          </a:solidFill>
                          <a:latin typeface="仿宋_GB2312" panose="02010609030101010101" pitchFamily="49" charset="-122"/>
                          <a:ea typeface="仿宋_GB2312" panose="02010609030101010101" pitchFamily="49" charset="-122"/>
                        </a:rPr>
                        <a:t>年学院党委党建工作考核获得</a:t>
                      </a: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仿宋_GB2312" panose="02010609030101010101" pitchFamily="49" charset="-122"/>
                          <a:ea typeface="仿宋_GB2312" panose="02010609030101010101" pitchFamily="49" charset="-122"/>
                        </a:rPr>
                        <a:t>全校第一名。</a:t>
                      </a:r>
                      <a:endParaRPr lang="en-US" altLang="zh-CN" sz="1400" dirty="0">
                        <a:solidFill>
                          <a:schemeClr val="tx1"/>
                        </a:solidFill>
                        <a:latin typeface="仿宋_GB2312" panose="02010609030101010101" pitchFamily="49" charset="-122"/>
                        <a:ea typeface="仿宋_GB2312" panose="02010609030101010101" pitchFamily="49" charset="-122"/>
                      </a:endParaRPr>
                    </a:p>
                    <a:p>
                      <a:pPr algn="just"/>
                      <a:r>
                        <a:rPr lang="zh-CN" altLang="en-US" sz="1400" dirty="0">
                          <a:solidFill>
                            <a:schemeClr val="tx1"/>
                          </a:solidFill>
                          <a:latin typeface="仿宋_GB2312" panose="02010609030101010101" pitchFamily="49" charset="-122"/>
                          <a:ea typeface="仿宋_GB2312" panose="02010609030101010101" pitchFamily="49" charset="-122"/>
                        </a:rPr>
                        <a:t>（主要表现简述，</a:t>
                      </a:r>
                      <a:r>
                        <a:rPr lang="en-US" altLang="zh-CN" sz="1400" dirty="0">
                          <a:solidFill>
                            <a:schemeClr val="tx1"/>
                          </a:solidFill>
                          <a:latin typeface="仿宋_GB2312" panose="02010609030101010101" pitchFamily="49" charset="-122"/>
                          <a:ea typeface="仿宋_GB2312" panose="02010609030101010101" pitchFamily="49" charset="-122"/>
                        </a:rPr>
                        <a:t>150-180</a:t>
                      </a:r>
                      <a:r>
                        <a:rPr lang="zh-CN" altLang="en-US" sz="1400" dirty="0">
                          <a:solidFill>
                            <a:schemeClr val="tx1"/>
                          </a:solidFill>
                          <a:latin typeface="仿宋_GB2312" panose="02010609030101010101" pitchFamily="49" charset="-122"/>
                          <a:ea typeface="仿宋_GB2312" panose="02010609030101010101" pitchFamily="49" charset="-122"/>
                        </a:rPr>
                        <a:t>字。）</a:t>
                      </a:r>
                      <a:endParaRPr lang="zh-CN" altLang="en-US" sz="1400" dirty="0">
                        <a:solidFill>
                          <a:schemeClr val="tx1"/>
                        </a:solidFill>
                        <a:latin typeface="仿宋_GB2312" panose="02010609030101010101" pitchFamily="49" charset="-122"/>
                        <a:ea typeface="仿宋_GB2312" panose="0201060903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7243" y="3543007"/>
            <a:ext cx="943189" cy="132757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5000"/>
    </mc:Choice>
    <mc:Fallback>
      <p:transition advClick="0" advTm="5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3195" y="263525"/>
            <a:ext cx="11938000" cy="1116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4000"/>
              </a:lnSpc>
            </a:pPr>
            <a:r>
              <a:rPr lang="zh-CN" altLang="en-US" sz="2400" b="1" dirty="0"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中共四川轻化工大学</a:t>
            </a:r>
            <a:r>
              <a:rPr lang="en-US" altLang="en-US" sz="2400" b="1" dirty="0"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××</a:t>
            </a:r>
            <a:r>
              <a:rPr lang="zh-CN" altLang="en-US" sz="2400" b="1" dirty="0"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纪律检查委员会委员候选人预备人选简介</a:t>
            </a:r>
            <a:endParaRPr lang="zh-CN" altLang="en-US" sz="2400" b="1" dirty="0">
              <a:latin typeface="方正小标宋简体" panose="03000509000000000000" pitchFamily="65" charset="-122"/>
              <a:ea typeface="方正小标宋简体" panose="03000509000000000000" pitchFamily="65" charset="-122"/>
            </a:endParaRPr>
          </a:p>
          <a:p>
            <a:pPr algn="ctr">
              <a:lnSpc>
                <a:spcPts val="4000"/>
              </a:lnSpc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（共  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名，按姓氏笔画为序）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62560" y="1380490"/>
          <a:ext cx="11670030" cy="474726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340995"/>
                <a:gridCol w="1049020"/>
                <a:gridCol w="398780"/>
                <a:gridCol w="399415"/>
                <a:gridCol w="1238885"/>
                <a:gridCol w="1024890"/>
                <a:gridCol w="843280"/>
                <a:gridCol w="1197610"/>
                <a:gridCol w="1073150"/>
                <a:gridCol w="1315085"/>
                <a:gridCol w="2788920"/>
              </a:tblGrid>
              <a:tr h="88138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序号</a:t>
                      </a:r>
                      <a:endParaRPr lang="zh-CN" altLang="en-US" sz="1600" b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姓名</a:t>
                      </a:r>
                      <a:endParaRPr lang="zh-CN" altLang="en-US" sz="1600" b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性别</a:t>
                      </a:r>
                      <a:endParaRPr lang="zh-CN" altLang="en-US" sz="1600" b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民族</a:t>
                      </a:r>
                      <a:endParaRPr lang="zh-CN" altLang="en-US" sz="1600" b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/>
                      <a:r>
                        <a:rPr lang="zh-CN" altLang="en-US" sz="1600" b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现任职务</a:t>
                      </a:r>
                      <a:endParaRPr lang="en-US" altLang="zh-CN" sz="1600" b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algn="l"/>
                      <a:r>
                        <a:rPr lang="zh-CN" altLang="en-US" sz="1200" b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（现工作岗位）</a:t>
                      </a:r>
                      <a:endParaRPr lang="zh-CN" altLang="en-US" sz="1200" b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/>
                      <a:r>
                        <a:rPr lang="zh-CN" altLang="en-US" sz="1600" b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出生</a:t>
                      </a:r>
                      <a:endParaRPr lang="en-US" altLang="zh-CN" sz="1600" b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algn="ctr"/>
                      <a:r>
                        <a:rPr lang="zh-CN" altLang="en-US" sz="1600" b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年月</a:t>
                      </a:r>
                      <a:endParaRPr lang="zh-CN" altLang="en-US" sz="1600" b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入党</a:t>
                      </a:r>
                      <a:endParaRPr lang="en-US" altLang="zh-CN" sz="1600" b="0" kern="12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  <a:p>
                      <a:pPr algn="ctr"/>
                      <a:r>
                        <a:rPr lang="zh-CN" altLang="en-US" sz="1600" b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时间</a:t>
                      </a:r>
                      <a:endParaRPr lang="zh-CN" altLang="en-US" sz="1600" b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kern="12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参加工作时间</a:t>
                      </a:r>
                      <a:endParaRPr lang="zh-CN" altLang="en-US" sz="1600" b="0" kern="12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600" b="0" kern="12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学历</a:t>
                      </a:r>
                      <a:br>
                        <a:rPr lang="zh-CN" altLang="en-US" sz="1600" b="0" kern="12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</a:br>
                      <a:r>
                        <a:rPr lang="zh-CN" altLang="en-US" sz="1600" b="0" kern="12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学位</a:t>
                      </a:r>
                      <a:endParaRPr lang="zh-CN" altLang="en-US" sz="1600" b="0" kern="12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kern="12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职称</a:t>
                      </a:r>
                      <a:endParaRPr lang="zh-CN" altLang="en-US" sz="1600" b="0" kern="12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工作实绩</a:t>
                      </a:r>
                      <a:endParaRPr lang="zh-CN" altLang="en-US" sz="1600" b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6588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tx1"/>
                          </a:solidFill>
                          <a:latin typeface="仿宋_GB2312" panose="02010609030101010101" pitchFamily="49" charset="-122"/>
                          <a:ea typeface="仿宋_GB2312" panose="02010609030101010101" pitchFamily="49" charset="-122"/>
                        </a:rPr>
                        <a:t>1</a:t>
                      </a:r>
                      <a:endParaRPr lang="zh-CN" altLang="en-US" sz="1400" dirty="0">
                        <a:solidFill>
                          <a:schemeClr val="tx1"/>
                        </a:solidFill>
                        <a:latin typeface="仿宋_GB2312" panose="02010609030101010101" pitchFamily="49" charset="-122"/>
                        <a:ea typeface="仿宋_GB2312" panose="02010609030101010101" pitchFamily="49" charset="-122"/>
                      </a:endParaRPr>
                    </a:p>
                  </a:txBody>
                  <a:tcPr marL="72000" marT="972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>
                          <a:solidFill>
                            <a:schemeClr val="tx1"/>
                          </a:solidFill>
                          <a:latin typeface="仿宋_GB2312" panose="02010609030101010101" pitchFamily="49" charset="-122"/>
                          <a:ea typeface="仿宋_GB2312" panose="02010609030101010101" pitchFamily="49" charset="-122"/>
                        </a:rPr>
                        <a:t>某某</a:t>
                      </a:r>
                      <a:endParaRPr lang="zh-CN" altLang="en-US" sz="1400" dirty="0">
                        <a:solidFill>
                          <a:schemeClr val="tx1"/>
                        </a:solidFill>
                        <a:latin typeface="仿宋_GB2312" panose="02010609030101010101" pitchFamily="49" charset="-122"/>
                        <a:ea typeface="仿宋_GB2312" panose="02010609030101010101" pitchFamily="49" charset="-122"/>
                      </a:endParaRPr>
                    </a:p>
                  </a:txBody>
                  <a:tcPr marL="72000" marT="972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>
                          <a:solidFill>
                            <a:schemeClr val="tx1"/>
                          </a:solidFill>
                          <a:latin typeface="仿宋_GB2312" panose="02010609030101010101" pitchFamily="49" charset="-122"/>
                          <a:ea typeface="仿宋_GB2312" panose="02010609030101010101" pitchFamily="49" charset="-122"/>
                        </a:rPr>
                        <a:t>男</a:t>
                      </a:r>
                      <a:endParaRPr lang="zh-CN" altLang="en-US" sz="1400" dirty="0">
                        <a:solidFill>
                          <a:schemeClr val="tx1"/>
                        </a:solidFill>
                        <a:latin typeface="仿宋_GB2312" panose="02010609030101010101" pitchFamily="49" charset="-122"/>
                        <a:ea typeface="仿宋_GB2312" panose="02010609030101010101" pitchFamily="49" charset="-122"/>
                      </a:endParaRPr>
                    </a:p>
                  </a:txBody>
                  <a:tcPr marL="72000" marT="972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>
                          <a:solidFill>
                            <a:schemeClr val="tx1"/>
                          </a:solidFill>
                          <a:latin typeface="仿宋_GB2312" panose="02010609030101010101" pitchFamily="49" charset="-122"/>
                          <a:ea typeface="仿宋_GB2312" panose="02010609030101010101" pitchFamily="49" charset="-122"/>
                        </a:rPr>
                        <a:t>汉族</a:t>
                      </a:r>
                      <a:endParaRPr lang="zh-CN" altLang="en-US" sz="1400" dirty="0">
                        <a:solidFill>
                          <a:schemeClr val="tx1"/>
                        </a:solidFill>
                        <a:latin typeface="仿宋_GB2312" panose="02010609030101010101" pitchFamily="49" charset="-122"/>
                        <a:ea typeface="仿宋_GB2312" panose="02010609030101010101" pitchFamily="49" charset="-122"/>
                      </a:endParaRPr>
                    </a:p>
                  </a:txBody>
                  <a:tcPr marL="72000" marT="972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/>
                      <a:r>
                        <a:rPr lang="zh-CN" altLang="en-US" sz="1400" kern="1200" dirty="0">
                          <a:solidFill>
                            <a:schemeClr val="tx1"/>
                          </a:solidFill>
                          <a:effectLst/>
                          <a:latin typeface="仿宋_GB2312" panose="02010609030101010101" pitchFamily="49" charset="-122"/>
                          <a:ea typeface="仿宋_GB2312" panose="02010609030101010101" pitchFamily="49" charset="-122"/>
                          <a:cs typeface="+mn-cs"/>
                        </a:rPr>
                        <a:t>某某</a:t>
                      </a:r>
                      <a:r>
                        <a:rPr lang="zh-CN" altLang="zh-CN" sz="1400" kern="1200" dirty="0">
                          <a:solidFill>
                            <a:schemeClr val="tx1"/>
                          </a:solidFill>
                          <a:effectLst/>
                          <a:latin typeface="仿宋_GB2312" panose="02010609030101010101" pitchFamily="49" charset="-122"/>
                          <a:ea typeface="仿宋_GB2312" panose="02010609030101010101" pitchFamily="49" charset="-122"/>
                          <a:cs typeface="+mn-cs"/>
                        </a:rPr>
                        <a:t>学院纪委书记、党委副书记</a:t>
                      </a:r>
                      <a:endParaRPr lang="zh-CN" altLang="en-US" sz="1400" dirty="0">
                        <a:solidFill>
                          <a:schemeClr val="tx1"/>
                        </a:solidFill>
                        <a:latin typeface="仿宋_GB2312" panose="02010609030101010101" pitchFamily="49" charset="-122"/>
                        <a:ea typeface="仿宋_GB2312" panose="02010609030101010101" pitchFamily="49" charset="-122"/>
                      </a:endParaRPr>
                    </a:p>
                  </a:txBody>
                  <a:tcPr marL="72000" marT="972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1400" dirty="0">
                          <a:solidFill>
                            <a:schemeClr val="tx1"/>
                          </a:solidFill>
                          <a:latin typeface="仿宋_GB2312" panose="02010609030101010101" pitchFamily="49" charset="-122"/>
                          <a:ea typeface="仿宋_GB2312" panose="02010609030101010101" pitchFamily="49" charset="-122"/>
                        </a:rPr>
                        <a:t>1978.10</a:t>
                      </a:r>
                      <a:endParaRPr lang="zh-CN" altLang="en-US" sz="1400" dirty="0">
                        <a:solidFill>
                          <a:schemeClr val="tx1"/>
                        </a:solidFill>
                        <a:latin typeface="仿宋_GB2312" panose="02010609030101010101" pitchFamily="49" charset="-122"/>
                        <a:ea typeface="仿宋_GB2312" panose="02010609030101010101" pitchFamily="49" charset="-122"/>
                      </a:endParaRPr>
                    </a:p>
                  </a:txBody>
                  <a:tcPr marL="72000" marT="972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tx1"/>
                          </a:solidFill>
                          <a:latin typeface="仿宋_GB2312" panose="02010609030101010101" pitchFamily="49" charset="-122"/>
                          <a:ea typeface="仿宋_GB2312" panose="02010609030101010101" pitchFamily="49" charset="-122"/>
                        </a:rPr>
                        <a:t>2001.11</a:t>
                      </a:r>
                      <a:endParaRPr lang="zh-CN" altLang="en-US" sz="1400" dirty="0">
                        <a:solidFill>
                          <a:schemeClr val="tx1"/>
                        </a:solidFill>
                        <a:latin typeface="仿宋_GB2312" panose="02010609030101010101" pitchFamily="49" charset="-122"/>
                        <a:ea typeface="仿宋_GB2312" panose="02010609030101010101" pitchFamily="49" charset="-122"/>
                      </a:endParaRPr>
                    </a:p>
                  </a:txBody>
                  <a:tcPr marL="72000" marT="972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tx1"/>
                          </a:solidFill>
                          <a:latin typeface="仿宋_GB2312" panose="02010609030101010101" pitchFamily="49" charset="-122"/>
                          <a:ea typeface="仿宋_GB2312" panose="02010609030101010101" pitchFamily="49" charset="-122"/>
                        </a:rPr>
                        <a:t>2004.0</a:t>
                      </a:r>
                      <a:r>
                        <a:rPr lang="en-US" altLang="zh-CN" sz="1400" dirty="0">
                          <a:solidFill>
                            <a:schemeClr val="tx1"/>
                          </a:solidFill>
                          <a:latin typeface="仿宋_GB2312" panose="02010609030101010101" pitchFamily="49" charset="-122"/>
                          <a:ea typeface="仿宋_GB2312" panose="02010609030101010101" pitchFamily="49" charset="-122"/>
                        </a:rPr>
                        <a:t>7</a:t>
                      </a:r>
                      <a:endParaRPr lang="zh-CN" altLang="en-US" sz="1400" dirty="0">
                        <a:solidFill>
                          <a:schemeClr val="tx1"/>
                        </a:solidFill>
                        <a:latin typeface="仿宋_GB2312" panose="02010609030101010101" pitchFamily="49" charset="-122"/>
                        <a:ea typeface="仿宋_GB2312" panose="02010609030101010101" pitchFamily="49" charset="-122"/>
                      </a:endParaRPr>
                    </a:p>
                    <a:p>
                      <a:pPr algn="ctr"/>
                      <a:endParaRPr lang="zh-CN" altLang="en-US" sz="1400" dirty="0">
                        <a:solidFill>
                          <a:schemeClr val="tx1"/>
                        </a:solidFill>
                        <a:latin typeface="仿宋_GB2312" panose="02010609030101010101" pitchFamily="49" charset="-122"/>
                        <a:ea typeface="仿宋_GB2312" panose="02010609030101010101" pitchFamily="49" charset="-122"/>
                      </a:endParaRPr>
                    </a:p>
                  </a:txBody>
                  <a:tcPr marL="72000" marT="972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/>
                      <a:r>
                        <a:rPr lang="zh-CN" altLang="en-US" sz="1400" dirty="0">
                          <a:solidFill>
                            <a:schemeClr val="tx1"/>
                          </a:solidFill>
                          <a:latin typeface="仿宋_GB2312" panose="02010609030101010101" pitchFamily="49" charset="-122"/>
                          <a:ea typeface="仿宋_GB2312" panose="02010609030101010101" pitchFamily="49" charset="-122"/>
                        </a:rPr>
                        <a:t>研究生</a:t>
                      </a:r>
                      <a:endParaRPr lang="en-US" altLang="zh-CN" sz="1400" dirty="0">
                        <a:solidFill>
                          <a:schemeClr val="tx1"/>
                        </a:solidFill>
                        <a:latin typeface="仿宋_GB2312" panose="02010609030101010101" pitchFamily="49" charset="-122"/>
                        <a:ea typeface="仿宋_GB2312" panose="02010609030101010101" pitchFamily="49" charset="-122"/>
                      </a:endParaRPr>
                    </a:p>
                    <a:p>
                      <a:pPr algn="ctr"/>
                      <a:r>
                        <a:rPr lang="zh-CN" altLang="en-US" sz="1400" dirty="0">
                          <a:solidFill>
                            <a:schemeClr val="tx1"/>
                          </a:solidFill>
                          <a:latin typeface="仿宋_GB2312" panose="02010609030101010101" pitchFamily="49" charset="-122"/>
                          <a:ea typeface="仿宋_GB2312" panose="02010609030101010101" pitchFamily="49" charset="-122"/>
                        </a:rPr>
                        <a:t>硕士</a:t>
                      </a:r>
                      <a:endParaRPr lang="zh-CN" altLang="en-US" sz="1400" dirty="0">
                        <a:solidFill>
                          <a:schemeClr val="tx1"/>
                        </a:solidFill>
                        <a:latin typeface="仿宋_GB2312" panose="02010609030101010101" pitchFamily="49" charset="-122"/>
                        <a:ea typeface="仿宋_GB2312" panose="02010609030101010101" pitchFamily="49" charset="-122"/>
                      </a:endParaRPr>
                    </a:p>
                  </a:txBody>
                  <a:tcPr marL="72000" marT="972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>
                          <a:solidFill>
                            <a:schemeClr val="tx1"/>
                          </a:solidFill>
                          <a:latin typeface="仿宋_GB2312" panose="02010609030101010101" pitchFamily="49" charset="-122"/>
                          <a:ea typeface="仿宋_GB2312" panose="02010609030101010101" pitchFamily="49" charset="-122"/>
                        </a:rPr>
                        <a:t>副教授</a:t>
                      </a:r>
                      <a:endParaRPr lang="zh-CN" altLang="en-US" sz="1400" dirty="0">
                        <a:solidFill>
                          <a:schemeClr val="tx1"/>
                        </a:solidFill>
                        <a:latin typeface="仿宋_GB2312" panose="02010609030101010101" pitchFamily="49" charset="-122"/>
                        <a:ea typeface="仿宋_GB2312" panose="02010609030101010101" pitchFamily="49" charset="-122"/>
                      </a:endParaRPr>
                    </a:p>
                  </a:txBody>
                  <a:tcPr marL="72000" marT="972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altLang="en-US" sz="1400" dirty="0">
                          <a:solidFill>
                            <a:schemeClr val="tx1"/>
                          </a:solidFill>
                          <a:latin typeface="仿宋_GB2312" panose="02010609030101010101" pitchFamily="49" charset="-122"/>
                          <a:ea typeface="仿宋_GB2312" panose="02010609030101010101" pitchFamily="49" charset="-122"/>
                        </a:rPr>
                        <a:t>（主要表现简述，</a:t>
                      </a:r>
                      <a:r>
                        <a:rPr lang="en-US" altLang="zh-CN" sz="1400" dirty="0">
                          <a:solidFill>
                            <a:schemeClr val="tx1"/>
                          </a:solidFill>
                          <a:latin typeface="仿宋_GB2312" panose="02010609030101010101" pitchFamily="49" charset="-122"/>
                          <a:ea typeface="仿宋_GB2312" panose="02010609030101010101" pitchFamily="49" charset="-122"/>
                        </a:rPr>
                        <a:t>150-180</a:t>
                      </a:r>
                      <a:r>
                        <a:rPr lang="zh-CN" altLang="en-US" sz="1400" dirty="0">
                          <a:solidFill>
                            <a:schemeClr val="tx1"/>
                          </a:solidFill>
                          <a:latin typeface="仿宋_GB2312" panose="02010609030101010101" pitchFamily="49" charset="-122"/>
                          <a:ea typeface="仿宋_GB2312" panose="02010609030101010101" pitchFamily="49" charset="-122"/>
                        </a:rPr>
                        <a:t>字。）</a:t>
                      </a:r>
                      <a:endParaRPr lang="zh-CN" altLang="en-US" sz="1400" dirty="0">
                        <a:solidFill>
                          <a:schemeClr val="tx1"/>
                        </a:solidFill>
                        <a:latin typeface="仿宋_GB2312" panose="02010609030101010101" pitchFamily="49" charset="-122"/>
                        <a:ea typeface="仿宋_GB2312" panose="0201060903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7243" y="3543007"/>
            <a:ext cx="943189" cy="132757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5000"/>
    </mc:Choice>
    <mc:Fallback>
      <p:transition advClick="0" advTm="5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9"/>
            <a:ext cx="12192000" cy="685746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8861" y="804040"/>
            <a:ext cx="1414275" cy="1414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864" y="2601136"/>
            <a:ext cx="12186271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3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中国共产党四川轻化工大学</a:t>
            </a:r>
            <a:endParaRPr lang="zh-CN" altLang="en-US" sz="53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64" y="3526909"/>
            <a:ext cx="12189136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3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自动化与信息工程学院党员大会</a:t>
            </a:r>
            <a:endParaRPr lang="zh-CN" altLang="en-US" sz="53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49199" y="4969182"/>
            <a:ext cx="2693597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2025</a:t>
            </a:r>
            <a:r>
              <a:rPr lang="zh-CN" altLang="en-US" sz="24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4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4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17</a:t>
            </a:r>
            <a:r>
              <a:rPr lang="zh-CN" altLang="en-US" sz="24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2400" dirty="0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3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"/>
</p:tagLst>
</file>

<file path=ppt/tags/tag4.xml><?xml version="1.0" encoding="utf-8"?>
<p:tagLst xmlns:p="http://schemas.openxmlformats.org/presentationml/2006/main">
  <p:tag name="KSO_WPP_MARK_KEY" val="2dcf3fd9-508a-4b45-a2be-c930423e7b2f"/>
  <p:tag name="COMMONDATA" val="eyJoZGlkIjoiZjdmODFkMTIzMmUxNjI1NTY4ZTY5YTJmMWZmYzExZDEifQ=="/>
</p:tagLst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000000"/>
      </a:accent1>
      <a:accent2>
        <a:srgbClr val="000000"/>
      </a:accent2>
      <a:accent3>
        <a:srgbClr val="000000"/>
      </a:accent3>
      <a:accent4>
        <a:srgbClr val="000000"/>
      </a:accent4>
      <a:accent5>
        <a:srgbClr val="000000"/>
      </a:accent5>
      <a:accent6>
        <a:srgbClr val="FFFFFF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537</Words>
  <Application>WPS 演示</Application>
  <PresentationFormat>宽屏</PresentationFormat>
  <Paragraphs>117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黑体</vt:lpstr>
      <vt:lpstr>微软雅黑</vt:lpstr>
      <vt:lpstr>方正小标宋简体</vt:lpstr>
      <vt:lpstr>仿宋_GB2312</vt:lpstr>
      <vt:lpstr>Arial Unicode MS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z</cp:lastModifiedBy>
  <cp:revision>19</cp:revision>
  <dcterms:created xsi:type="dcterms:W3CDTF">2018-03-01T02:03:00Z</dcterms:created>
  <dcterms:modified xsi:type="dcterms:W3CDTF">2025-12-10T01:19:19Z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F9A88C4C41DF4627B462E70FD2BFEB93_13</vt:lpwstr>
  </property>
</Properties>
</file>